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87" r:id="rId3"/>
    <p:sldId id="288" r:id="rId4"/>
    <p:sldId id="284" r:id="rId5"/>
    <p:sldId id="286" r:id="rId6"/>
    <p:sldId id="296" r:id="rId7"/>
    <p:sldId id="297" r:id="rId8"/>
    <p:sldId id="262" r:id="rId9"/>
    <p:sldId id="304" r:id="rId10"/>
    <p:sldId id="298" r:id="rId11"/>
    <p:sldId id="301" r:id="rId12"/>
    <p:sldId id="302" r:id="rId13"/>
    <p:sldId id="303" r:id="rId14"/>
    <p:sldId id="299" r:id="rId15"/>
    <p:sldId id="285" r:id="rId16"/>
    <p:sldId id="258" r:id="rId17"/>
    <p:sldId id="279" r:id="rId18"/>
    <p:sldId id="295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D8BC6A-2407-45ED-83ED-994723D4C303}">
  <a:tblStyle styleId="{35D8BC6A-2407-45ED-83ED-994723D4C3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06"/>
    <p:restoredTop sz="94349"/>
  </p:normalViewPr>
  <p:slideViewPr>
    <p:cSldViewPr snapToGrid="0" snapToObjects="1">
      <p:cViewPr varScale="1">
        <p:scale>
          <a:sx n="168" d="100"/>
          <a:sy n="168" d="100"/>
        </p:scale>
        <p:origin x="2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88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4926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006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7527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3398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5144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8847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4214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625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3219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hape 18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2483350" y="836125"/>
            <a:ext cx="4177200" cy="3471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buSzPts val="2400"/>
              <a:buChar char="●"/>
              <a:defRPr sz="2400" i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hape 22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×"/>
              <a:defRPr/>
            </a:lvl1pPr>
            <a:lvl2pPr lvl="1">
              <a:spcBef>
                <a:spcPts val="0"/>
              </a:spcBef>
              <a:buSzPts val="1800"/>
              <a:buChar char="×"/>
              <a:defRPr/>
            </a:lvl2pPr>
            <a:lvl3pPr lvl="2">
              <a:spcBef>
                <a:spcPts val="0"/>
              </a:spcBef>
              <a:buSzPts val="1800"/>
              <a:buChar char="×"/>
              <a:defRPr/>
            </a:lvl3pPr>
            <a:lvl4pPr lvl="3">
              <a:spcBef>
                <a:spcPts val="0"/>
              </a:spcBef>
              <a:buSzPts val="1800"/>
              <a:buChar char="×"/>
              <a:defRPr/>
            </a:lvl4pPr>
            <a:lvl5pPr lvl="4">
              <a:spcBef>
                <a:spcPts val="0"/>
              </a:spcBef>
              <a:buSzPts val="1800"/>
              <a:buChar char="○"/>
              <a:defRPr/>
            </a:lvl5pPr>
            <a:lvl6pPr lvl="5">
              <a:spcBef>
                <a:spcPts val="0"/>
              </a:spcBef>
              <a:buSzPts val="1800"/>
              <a:buChar char="■"/>
              <a:defRPr/>
            </a:lvl6pPr>
            <a:lvl7pPr lvl="6">
              <a:spcBef>
                <a:spcPts val="0"/>
              </a:spcBef>
              <a:buSzPts val="1800"/>
              <a:buChar char="●"/>
              <a:defRPr/>
            </a:lvl7pPr>
            <a:lvl8pPr lvl="7">
              <a:spcBef>
                <a:spcPts val="0"/>
              </a:spcBef>
              <a:buSzPts val="1800"/>
              <a:buChar char="○"/>
              <a:defRPr/>
            </a:lvl8pPr>
            <a:lvl9pPr lvl="8">
              <a:spcBef>
                <a:spcPts val="0"/>
              </a:spcBef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Shape 2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4800"/>
              <a:buNone/>
              <a:defRPr/>
            </a:lvl1pPr>
            <a:lvl2pPr lvl="1">
              <a:spcBef>
                <a:spcPts val="0"/>
              </a:spcBef>
              <a:buSzPts val="4800"/>
              <a:buNone/>
              <a:defRPr/>
            </a:lvl2pPr>
            <a:lvl3pPr lvl="2">
              <a:spcBef>
                <a:spcPts val="0"/>
              </a:spcBef>
              <a:buSzPts val="4800"/>
              <a:buNone/>
              <a:defRPr/>
            </a:lvl3pPr>
            <a:lvl4pPr lvl="3">
              <a:spcBef>
                <a:spcPts val="0"/>
              </a:spcBef>
              <a:buSzPts val="4800"/>
              <a:buNone/>
              <a:defRPr/>
            </a:lvl4pPr>
            <a:lvl5pPr lvl="4">
              <a:spcBef>
                <a:spcPts val="0"/>
              </a:spcBef>
              <a:buSzPts val="4800"/>
              <a:buNone/>
              <a:defRPr/>
            </a:lvl5pPr>
            <a:lvl6pPr lvl="5">
              <a:spcBef>
                <a:spcPts val="0"/>
              </a:spcBef>
              <a:buSzPts val="4800"/>
              <a:buNone/>
              <a:defRPr/>
            </a:lvl6pPr>
            <a:lvl7pPr lvl="6">
              <a:spcBef>
                <a:spcPts val="0"/>
              </a:spcBef>
              <a:buSzPts val="4800"/>
              <a:buNone/>
              <a:defRPr/>
            </a:lvl7pPr>
            <a:lvl8pPr lvl="7">
              <a:spcBef>
                <a:spcPts val="0"/>
              </a:spcBef>
              <a:buSzPts val="4800"/>
              <a:buNone/>
              <a:defRPr/>
            </a:lvl8pPr>
            <a:lvl9pPr lvl="8">
              <a:spcBef>
                <a:spcPts val="0"/>
              </a:spcBef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600"/>
              <a:buChar char="×"/>
              <a:defRPr sz="1600"/>
            </a:lvl1pPr>
            <a:lvl2pPr lvl="1">
              <a:spcBef>
                <a:spcPts val="0"/>
              </a:spcBef>
              <a:buSzPts val="1600"/>
              <a:buChar char="×"/>
              <a:defRPr sz="1600"/>
            </a:lvl2pPr>
            <a:lvl3pPr lvl="2">
              <a:spcBef>
                <a:spcPts val="0"/>
              </a:spcBef>
              <a:buSzPts val="1600"/>
              <a:buChar char="×"/>
              <a:defRPr sz="1600"/>
            </a:lvl3pPr>
            <a:lvl4pPr lvl="3">
              <a:spcBef>
                <a:spcPts val="0"/>
              </a:spcBef>
              <a:buSzPts val="1600"/>
              <a:buChar char="×"/>
              <a:defRPr sz="1600"/>
            </a:lvl4pPr>
            <a:lvl5pPr lvl="4">
              <a:spcBef>
                <a:spcPts val="0"/>
              </a:spcBef>
              <a:buSzPts val="1600"/>
              <a:buChar char="○"/>
              <a:defRPr sz="1600"/>
            </a:lvl5pPr>
            <a:lvl6pPr lvl="5">
              <a:spcBef>
                <a:spcPts val="0"/>
              </a:spcBef>
              <a:buSzPts val="1600"/>
              <a:buChar char="■"/>
              <a:defRPr sz="1600"/>
            </a:lvl6pPr>
            <a:lvl7pPr lvl="6">
              <a:spcBef>
                <a:spcPts val="0"/>
              </a:spcBef>
              <a:buSzPts val="1600"/>
              <a:buChar char="●"/>
              <a:defRPr sz="1600"/>
            </a:lvl7pPr>
            <a:lvl8pPr lvl="7">
              <a:spcBef>
                <a:spcPts val="0"/>
              </a:spcBef>
              <a:buSzPts val="1600"/>
              <a:buChar char="○"/>
              <a:defRPr sz="1600"/>
            </a:lvl8pPr>
            <a:lvl9pPr lvl="8">
              <a:spcBef>
                <a:spcPts val="0"/>
              </a:spcBef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600"/>
              <a:buChar char="×"/>
              <a:defRPr sz="1600"/>
            </a:lvl1pPr>
            <a:lvl2pPr lvl="1">
              <a:spcBef>
                <a:spcPts val="0"/>
              </a:spcBef>
              <a:buSzPts val="1600"/>
              <a:buChar char="×"/>
              <a:defRPr sz="1600"/>
            </a:lvl2pPr>
            <a:lvl3pPr lvl="2">
              <a:spcBef>
                <a:spcPts val="0"/>
              </a:spcBef>
              <a:buSzPts val="1600"/>
              <a:buChar char="×"/>
              <a:defRPr sz="1600"/>
            </a:lvl3pPr>
            <a:lvl4pPr lvl="3">
              <a:spcBef>
                <a:spcPts val="0"/>
              </a:spcBef>
              <a:buSzPts val="1600"/>
              <a:buChar char="×"/>
              <a:defRPr sz="1600"/>
            </a:lvl4pPr>
            <a:lvl5pPr lvl="4">
              <a:spcBef>
                <a:spcPts val="0"/>
              </a:spcBef>
              <a:buSzPts val="1600"/>
              <a:buChar char="○"/>
              <a:defRPr sz="1600"/>
            </a:lvl5pPr>
            <a:lvl6pPr lvl="5">
              <a:spcBef>
                <a:spcPts val="0"/>
              </a:spcBef>
              <a:buSzPts val="1600"/>
              <a:buChar char="■"/>
              <a:defRPr sz="1600"/>
            </a:lvl6pPr>
            <a:lvl7pPr lvl="6">
              <a:spcBef>
                <a:spcPts val="0"/>
              </a:spcBef>
              <a:buSzPts val="1600"/>
              <a:buChar char="●"/>
              <a:defRPr sz="1600"/>
            </a:lvl7pPr>
            <a:lvl8pPr lvl="7">
              <a:spcBef>
                <a:spcPts val="0"/>
              </a:spcBef>
              <a:buSzPts val="1600"/>
              <a:buChar char="○"/>
              <a:defRPr sz="1600"/>
            </a:lvl8pPr>
            <a:lvl9pPr lvl="8">
              <a:spcBef>
                <a:spcPts val="0"/>
              </a:spcBef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circ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hape 48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rectang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Shape 5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‹#›</a:t>
            </a:fld>
            <a:endParaRPr lang="en">
              <a:solidFill>
                <a:srgbClr val="999999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half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pic>
        <p:nvPicPr>
          <p:cNvPr id="55" name="Shape 55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>
              <a:spcBef>
                <a:spcPts val="480"/>
              </a:spcBef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480"/>
              </a:spcBef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360"/>
              </a:spcBef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360"/>
              </a:spcBef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360"/>
              </a:spcBef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360"/>
              </a:spcBef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360"/>
              </a:spcBef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360"/>
              </a:spcBef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lang="en"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6" r:id="rId5"/>
    <p:sldLayoutId id="2147483657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daniel-gonz%C3%A1lez-85b93517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linkedin.com/in/victororozco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hyperlink" Target="mailto:me@vorozco.com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uate-jug.net/reunion-2017-06-jpa-jersey-jackson-apis-en-30-minutos-o-grati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guate-jug.net/javaday2017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br>
              <a:rPr lang="es-ES" dirty="0"/>
            </a:br>
            <a:r>
              <a:rPr lang="es-ES" dirty="0"/>
              <a:t>Java Day 2018</a:t>
            </a: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6144"/>
            <a:ext cx="1010090" cy="13173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93AA23-8021-B643-9C79-4A5967ABD8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270" y="817122"/>
            <a:ext cx="1973580" cy="6957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787909-6609-BD40-BC54-7FD9F2A1B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1"/>
            <a:ext cx="2135587" cy="6705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 idx="4294967295"/>
          </p:nvPr>
        </p:nvSpPr>
        <p:spPr>
          <a:xfrm>
            <a:off x="2194950" y="2714525"/>
            <a:ext cx="4754100" cy="1380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¡En 2016 </a:t>
            </a:r>
            <a:r>
              <a:rPr lang="es-ES" sz="3600" dirty="0" err="1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GuateJUG</a:t>
            </a: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ganó el </a:t>
            </a:r>
            <a:r>
              <a:rPr lang="es-ES" sz="3600" dirty="0" err="1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Duke’s</a:t>
            </a: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s-ES" sz="3600" dirty="0" err="1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Choice</a:t>
            </a: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s-ES" sz="3600" dirty="0" err="1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Award</a:t>
            </a: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!</a:t>
            </a:r>
            <a:endParaRPr lang="en" sz="3600" dirty="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Shape 137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10</a:t>
            </a:fld>
            <a:endParaRPr lang="en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706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-ES" dirty="0"/>
              <a:t>¿</a:t>
            </a:r>
            <a:r>
              <a:rPr lang="es-ES" dirty="0" err="1"/>
              <a:t>JEspañol</a:t>
            </a:r>
            <a:r>
              <a:rPr lang="es-ES" dirty="0"/>
              <a:t>?</a:t>
            </a:r>
            <a:endParaRPr lang="en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s-ES" dirty="0"/>
              <a:t>Integración de grupos de usuarios Java de Latinoamérica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s-ES" dirty="0"/>
              <a:t>Tecnología global, en español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s-ES" dirty="0"/>
              <a:t>Guatemala, Colombia, Perú, Panamá, México</a:t>
            </a:r>
            <a:endParaRPr lang="en" dirty="0"/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11</a:t>
            </a:fld>
            <a:endParaRPr lang="en"/>
          </a:p>
        </p:txBody>
      </p:sp>
      <p:sp>
        <p:nvSpPr>
          <p:cNvPr id="5" name="Shape 305"/>
          <p:cNvSpPr/>
          <p:nvPr/>
        </p:nvSpPr>
        <p:spPr>
          <a:xfrm>
            <a:off x="1019074" y="4261677"/>
            <a:ext cx="346227" cy="348325"/>
          </a:xfrm>
          <a:custGeom>
            <a:avLst/>
            <a:gdLst/>
            <a:ahLst/>
            <a:cxnLst/>
            <a:rect l="0" t="0" r="0" b="0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8466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12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32FCF1-9559-9C4D-BDEC-409E1E012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06" y="0"/>
            <a:ext cx="835818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02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13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0629BE-10EE-BF4E-A2AD-AFD8251A7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75" y="0"/>
            <a:ext cx="7461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01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27000" b="-27000"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 idx="4294967295"/>
          </p:nvPr>
        </p:nvSpPr>
        <p:spPr>
          <a:xfrm>
            <a:off x="2194950" y="2714525"/>
            <a:ext cx="4754100" cy="1380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¡En 2017 </a:t>
            </a:r>
            <a:r>
              <a:rPr lang="es-ES" sz="3600" dirty="0" err="1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JEspañol</a:t>
            </a: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ganó el </a:t>
            </a:r>
            <a:r>
              <a:rPr lang="es-ES" sz="3600" dirty="0" err="1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Duke’s</a:t>
            </a: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s-ES" sz="3600" dirty="0" err="1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Choice</a:t>
            </a: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r>
              <a:rPr lang="es-ES" sz="3600" dirty="0" err="1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Award</a:t>
            </a:r>
            <a:r>
              <a:rPr lang="es-ES" sz="3600" dirty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!</a:t>
            </a:r>
            <a:endParaRPr lang="en" sz="3600" dirty="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Shape 137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14</a:t>
            </a:fld>
            <a:endParaRPr lang="en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365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61722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-ES" dirty="0"/>
              <a:t>Nuestros </a:t>
            </a:r>
            <a:r>
              <a:rPr lang="es-ES" dirty="0" err="1"/>
              <a:t>speakers</a:t>
            </a:r>
            <a:endParaRPr lang="en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s-ES" dirty="0">
                <a:hlinkClick r:id="rId3"/>
              </a:rPr>
              <a:t>Daniel </a:t>
            </a:r>
            <a:r>
              <a:rPr lang="es-ES" dirty="0" err="1">
                <a:hlinkClick r:id="rId3"/>
              </a:rPr>
              <a:t>Gonzalez</a:t>
            </a:r>
            <a:r>
              <a:rPr lang="es-ES" dirty="0">
                <a:hlinkClick r:id="rId3"/>
              </a:rPr>
              <a:t> </a:t>
            </a:r>
            <a:r>
              <a:rPr lang="mr-IN" dirty="0"/>
              <a:t>–</a:t>
            </a:r>
            <a:r>
              <a:rPr lang="es-ES" dirty="0"/>
              <a:t> Oracle Costa Rica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s-ES" dirty="0">
                <a:hlinkClick r:id="rId4"/>
              </a:rPr>
              <a:t>Víctor Orozco </a:t>
            </a:r>
            <a:r>
              <a:rPr lang="mr-IN" dirty="0"/>
              <a:t>–</a:t>
            </a:r>
            <a:r>
              <a:rPr lang="es-ES" dirty="0"/>
              <a:t> </a:t>
            </a:r>
            <a:r>
              <a:rPr lang="es-ES" dirty="0" err="1"/>
              <a:t>Nabenik</a:t>
            </a:r>
            <a:r>
              <a:rPr lang="es-ES" dirty="0"/>
              <a:t> S.A.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endParaRPr lang="es-ES" dirty="0"/>
          </a:p>
          <a:p>
            <a:pPr marL="114300" lvl="0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dirty="0"/>
              <a:t>Nuestros </a:t>
            </a:r>
            <a:r>
              <a:rPr lang="es-ES" dirty="0" err="1"/>
              <a:t>speakers</a:t>
            </a:r>
            <a:r>
              <a:rPr lang="es-ES" dirty="0"/>
              <a:t> para la primer </a:t>
            </a:r>
            <a:r>
              <a:rPr lang="es-ES" dirty="0" err="1"/>
              <a:t>desconferencia</a:t>
            </a:r>
            <a:r>
              <a:rPr lang="es-ES" dirty="0"/>
              <a:t> de 2018 nos hablaran de las ultimas novedades de Java y el desarrollo de Software Libre en América Central.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37054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ctrTitle" idx="4294967295"/>
          </p:nvPr>
        </p:nvSpPr>
        <p:spPr>
          <a:xfrm>
            <a:off x="965199" y="2337625"/>
            <a:ext cx="7349067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s-ES" dirty="0">
                <a:solidFill>
                  <a:srgbClr val="FFFFFF"/>
                </a:solidFill>
              </a:rPr>
              <a:t>¡Conocimiento libre!</a:t>
            </a:r>
            <a:endParaRPr lang="en" dirty="0">
              <a:solidFill>
                <a:srgbClr val="FFFFFF"/>
              </a:solidFill>
            </a:endParaRPr>
          </a:p>
        </p:txBody>
      </p:sp>
      <p:sp>
        <p:nvSpPr>
          <p:cNvPr id="75" name="Shape 75"/>
          <p:cNvSpPr txBox="1">
            <a:spLocks noGrp="1"/>
          </p:cNvSpPr>
          <p:nvPr>
            <p:ph type="subTitle" idx="4294967295"/>
          </p:nvPr>
        </p:nvSpPr>
        <p:spPr>
          <a:xfrm>
            <a:off x="1275150" y="3345594"/>
            <a:ext cx="6593700" cy="151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s-ES" sz="1400" b="1" dirty="0">
                <a:solidFill>
                  <a:srgbClr val="FFFFFF"/>
                </a:solidFill>
              </a:rPr>
              <a:t>En </a:t>
            </a:r>
            <a:r>
              <a:rPr lang="es-ES" sz="1400" b="1" dirty="0" err="1">
                <a:solidFill>
                  <a:srgbClr val="FFFFFF"/>
                </a:solidFill>
              </a:rPr>
              <a:t>GuateJUG</a:t>
            </a:r>
            <a:r>
              <a:rPr lang="es-ES" sz="1400" b="1" dirty="0">
                <a:solidFill>
                  <a:srgbClr val="FFFFFF"/>
                </a:solidFill>
              </a:rPr>
              <a:t> todos nuestros eventos son gratuitos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s-ES" sz="1400" b="1" dirty="0">
                <a:solidFill>
                  <a:srgbClr val="FFFFFF"/>
                </a:solidFill>
              </a:rPr>
              <a:t>Y sin fines de lucro.</a:t>
            </a:r>
            <a:endParaRPr lang="en" sz="1400" b="1" dirty="0">
              <a:solidFill>
                <a:srgbClr val="FFFFFF"/>
              </a:solidFill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16</a:t>
            </a:fld>
            <a:endParaRPr lang="e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ctrTitle" idx="4294967295"/>
          </p:nvPr>
        </p:nvSpPr>
        <p:spPr>
          <a:xfrm>
            <a:off x="2140050" y="872875"/>
            <a:ext cx="48639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s-ES" dirty="0">
                <a:solidFill>
                  <a:srgbClr val="FFFFFF"/>
                </a:solidFill>
              </a:rPr>
              <a:t>¡Gracias por la oportunidad!</a:t>
            </a:r>
            <a:endParaRPr lang="en" dirty="0">
              <a:solidFill>
                <a:srgbClr val="FFFFFF"/>
              </a:solidFill>
            </a:endParaRPr>
          </a:p>
        </p:txBody>
      </p:sp>
      <p:sp>
        <p:nvSpPr>
          <p:cNvPr id="251" name="Shape 251"/>
          <p:cNvSpPr txBox="1">
            <a:spLocks noGrp="1"/>
          </p:cNvSpPr>
          <p:nvPr>
            <p:ph type="subTitle" idx="4294967295"/>
          </p:nvPr>
        </p:nvSpPr>
        <p:spPr>
          <a:xfrm>
            <a:off x="2140050" y="2072430"/>
            <a:ext cx="4863900" cy="78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s-ES" sz="3600">
                <a:solidFill>
                  <a:srgbClr val="FFFFFF"/>
                </a:solidFill>
              </a:rPr>
              <a:t>¿Preguntas?</a:t>
            </a:r>
            <a:endParaRPr lang="en" sz="3600" dirty="0">
              <a:solidFill>
                <a:srgbClr val="FFFFFF"/>
              </a:solidFill>
            </a:endParaRPr>
          </a:p>
        </p:txBody>
      </p:sp>
      <p:sp>
        <p:nvSpPr>
          <p:cNvPr id="252" name="Shape 252"/>
          <p:cNvSpPr txBox="1">
            <a:spLocks noGrp="1"/>
          </p:cNvSpPr>
          <p:nvPr>
            <p:ph type="body" idx="4294967295"/>
          </p:nvPr>
        </p:nvSpPr>
        <p:spPr>
          <a:xfrm>
            <a:off x="2140050" y="2896928"/>
            <a:ext cx="4863900" cy="1373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s-ES" sz="1400" dirty="0">
                <a:solidFill>
                  <a:srgbClr val="FFFFFF"/>
                </a:solidFill>
              </a:rPr>
              <a:t>Me pueden contactar en</a:t>
            </a:r>
            <a:endParaRPr lang="en" sz="14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sz="1400" dirty="0">
                <a:solidFill>
                  <a:srgbClr val="FFFFFF"/>
                </a:solidFill>
              </a:rPr>
              <a:t>@</a:t>
            </a:r>
            <a:r>
              <a:rPr lang="es-ES" sz="1400" dirty="0" err="1">
                <a:solidFill>
                  <a:srgbClr val="FFFFFF"/>
                </a:solidFill>
              </a:rPr>
              <a:t>tuxtor</a:t>
            </a:r>
            <a:endParaRPr lang="en" sz="14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s-ES" sz="1400" dirty="0">
                <a:solidFill>
                  <a:srgbClr val="FFFFFF"/>
                </a:solidFill>
                <a:hlinkClick r:id="rId4"/>
              </a:rPr>
              <a:t>me@vorozco.com</a:t>
            </a:r>
            <a:endParaRPr lang="es-ES" sz="14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s-ES" sz="1400" dirty="0" err="1">
                <a:solidFill>
                  <a:srgbClr val="FFFFFF"/>
                </a:solidFill>
              </a:rPr>
              <a:t>info@guate-jug.net</a:t>
            </a:r>
            <a:endParaRPr lang="en" sz="1400" dirty="0">
              <a:solidFill>
                <a:srgbClr val="FFFFFF"/>
              </a:solidFill>
            </a:endParaRPr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17</a:t>
            </a:fld>
            <a:endParaRPr lang="e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214F65-9B96-EF40-9061-4B75582567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9836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2483350" y="836125"/>
            <a:ext cx="4177200" cy="3471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-ES" i="0" dirty="0"/>
              <a:t>Guatemala es</a:t>
            </a:r>
            <a:r>
              <a:rPr lang="es-ES" i="0" dirty="0">
                <a:solidFill>
                  <a:schemeClr val="bg1"/>
                </a:solidFill>
              </a:rPr>
              <a:t> un </a:t>
            </a:r>
            <a:r>
              <a:rPr lang="es-ES" b="1" i="0" dirty="0" err="1">
                <a:solidFill>
                  <a:schemeClr val="bg1"/>
                </a:solidFill>
              </a:rPr>
              <a:t>hub</a:t>
            </a:r>
            <a:r>
              <a:rPr lang="es-ES" b="1" i="0" dirty="0">
                <a:solidFill>
                  <a:schemeClr val="bg1"/>
                </a:solidFill>
              </a:rPr>
              <a:t> de desarrollo de software </a:t>
            </a:r>
            <a:r>
              <a:rPr lang="es-ES" i="0" dirty="0">
                <a:solidFill>
                  <a:schemeClr val="bg1"/>
                </a:solidFill>
              </a:rPr>
              <a:t>en Centro América.</a:t>
            </a:r>
          </a:p>
          <a:p>
            <a:pPr marL="0" lvl="0" indent="0">
              <a:spcBef>
                <a:spcPts val="0"/>
              </a:spcBef>
              <a:buNone/>
            </a:pPr>
            <a:br>
              <a:rPr lang="es-ES" i="0" dirty="0"/>
            </a:br>
            <a:r>
              <a:rPr lang="es-ES" i="0" dirty="0"/>
              <a:t>Sin embargo existe una brecha entre la tecnología y la gente interesada en ella.</a:t>
            </a:r>
            <a:endParaRPr lang="en" i="0" dirty="0"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0358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 idx="4294967295"/>
          </p:nvPr>
        </p:nvSpPr>
        <p:spPr>
          <a:xfrm>
            <a:off x="381000" y="1594508"/>
            <a:ext cx="32508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s-ES" dirty="0"/>
              <a:t>Grupos de Usuarios</a:t>
            </a:r>
            <a:endParaRPr lang="en" dirty="0"/>
          </a:p>
        </p:txBody>
      </p:sp>
      <p:sp>
        <p:nvSpPr>
          <p:cNvPr id="130" name="Shape 130"/>
          <p:cNvSpPr txBox="1">
            <a:spLocks noGrp="1"/>
          </p:cNvSpPr>
          <p:nvPr>
            <p:ph type="body" idx="4294967295"/>
          </p:nvPr>
        </p:nvSpPr>
        <p:spPr>
          <a:xfrm>
            <a:off x="381000" y="2673025"/>
            <a:ext cx="3250800" cy="1110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s-ES" sz="1400" dirty="0"/>
              <a:t>Proveer un punto de encuentro entre profesionales del medio, estudiantes y publico general interesado para mejorar la sinergia del sector tecnológico.</a:t>
            </a:r>
          </a:p>
          <a:p>
            <a:pPr marL="0" lvl="0" indent="0" rtl="0">
              <a:spcBef>
                <a:spcPts val="0"/>
              </a:spcBef>
              <a:buNone/>
            </a:pPr>
            <a:endParaRPr lang="es-ES" sz="1400" dirty="0"/>
          </a:p>
          <a:p>
            <a:pPr marL="0" lvl="0" indent="0" rtl="0">
              <a:spcBef>
                <a:spcPts val="0"/>
              </a:spcBef>
              <a:buNone/>
            </a:pPr>
            <a:r>
              <a:rPr lang="es-ES" sz="1400" b="1" dirty="0"/>
              <a:t>Estos puntos de encuentro son reuniones, talleres y conferencias, un camino alternativo al aprendizaje.</a:t>
            </a:r>
            <a:endParaRPr lang="en" sz="1400" dirty="0"/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  <p:sp>
        <p:nvSpPr>
          <p:cNvPr id="5" name="Shape 289"/>
          <p:cNvSpPr/>
          <p:nvPr/>
        </p:nvSpPr>
        <p:spPr>
          <a:xfrm>
            <a:off x="6447631" y="2909132"/>
            <a:ext cx="1179915" cy="1002225"/>
          </a:xfrm>
          <a:custGeom>
            <a:avLst/>
            <a:gdLst/>
            <a:ahLst/>
            <a:cxnLst/>
            <a:rect l="0" t="0" r="0" b="0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" name="Shape 305"/>
          <p:cNvSpPr/>
          <p:nvPr/>
        </p:nvSpPr>
        <p:spPr>
          <a:xfrm>
            <a:off x="6570134" y="3990475"/>
            <a:ext cx="562776" cy="521947"/>
          </a:xfrm>
          <a:custGeom>
            <a:avLst/>
            <a:gdLst/>
            <a:ahLst/>
            <a:cxnLst/>
            <a:rect l="0" t="0" r="0" b="0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311"/>
          <p:cNvSpPr/>
          <p:nvPr/>
        </p:nvSpPr>
        <p:spPr>
          <a:xfrm>
            <a:off x="7398946" y="3691160"/>
            <a:ext cx="613227" cy="598630"/>
          </a:xfrm>
          <a:custGeom>
            <a:avLst/>
            <a:gdLst/>
            <a:ahLst/>
            <a:cxnLst/>
            <a:rect l="0" t="0" r="0" b="0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5835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-ES" dirty="0"/>
              <a:t>¿</a:t>
            </a:r>
            <a:r>
              <a:rPr lang="es-ES" dirty="0" err="1"/>
              <a:t>GuateJUG</a:t>
            </a:r>
            <a:r>
              <a:rPr lang="es-ES" dirty="0"/>
              <a:t>?</a:t>
            </a:r>
            <a:endParaRPr lang="en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s-ES" dirty="0"/>
              <a:t>Grupo de usuarios Java de Guatemala, activos desde 2011</a:t>
            </a:r>
            <a:endParaRPr lang="en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s-ES" dirty="0"/>
              <a:t>Java = Lenguaje #1 del mundo</a:t>
            </a:r>
            <a:endParaRPr lang="en" dirty="0"/>
          </a:p>
          <a:p>
            <a:pPr marL="457200" lvl="0" indent="-342900" rtl="0">
              <a:spcBef>
                <a:spcPts val="0"/>
              </a:spcBef>
              <a:buSzPts val="1800"/>
              <a:buChar char="×"/>
            </a:pPr>
            <a:r>
              <a:rPr lang="es-ES" dirty="0"/>
              <a:t>Java = Lenguaje de programación para Android, Nasdaq, </a:t>
            </a:r>
            <a:r>
              <a:rPr lang="es-ES" dirty="0" err="1"/>
              <a:t>Netflix</a:t>
            </a:r>
            <a:r>
              <a:rPr lang="es-ES" dirty="0"/>
              <a:t>, </a:t>
            </a:r>
            <a:r>
              <a:rPr lang="es-ES" dirty="0" err="1"/>
              <a:t>Spotify</a:t>
            </a:r>
            <a:r>
              <a:rPr lang="es-ES" dirty="0"/>
              <a:t>, SAT Guatemala, </a:t>
            </a:r>
            <a:r>
              <a:rPr lang="es-ES" dirty="0" err="1"/>
              <a:t>Xumak</a:t>
            </a:r>
            <a:r>
              <a:rPr lang="es-ES" dirty="0"/>
              <a:t>, </a:t>
            </a:r>
            <a:r>
              <a:rPr lang="es-ES" dirty="0" err="1"/>
              <a:t>Telus</a:t>
            </a:r>
            <a:endParaRPr lang="en" dirty="0"/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sp>
        <p:nvSpPr>
          <p:cNvPr id="5" name="Shape 305"/>
          <p:cNvSpPr/>
          <p:nvPr/>
        </p:nvSpPr>
        <p:spPr>
          <a:xfrm>
            <a:off x="1019074" y="4261677"/>
            <a:ext cx="346227" cy="348325"/>
          </a:xfrm>
          <a:custGeom>
            <a:avLst/>
            <a:gdLst/>
            <a:ahLst/>
            <a:cxnLst/>
            <a:rect l="0" t="0" r="0" b="0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600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s-ES" b="1" dirty="0"/>
              <a:t>Conferencias</a:t>
            </a:r>
            <a:endParaRPr lang="en" b="1" dirty="0"/>
          </a:p>
          <a:p>
            <a:pPr marL="0" lvl="0" indent="0">
              <a:spcBef>
                <a:spcPts val="0"/>
              </a:spcBef>
              <a:buNone/>
            </a:pPr>
            <a:r>
              <a:rPr lang="es-ES" dirty="0">
                <a:hlinkClick r:id="rId3"/>
              </a:rPr>
              <a:t>GuateJUG se reune bi-mensualmente</a:t>
            </a:r>
            <a:r>
              <a:rPr lang="es-ES" dirty="0"/>
              <a:t> en Centro TICS </a:t>
            </a:r>
            <a:r>
              <a:rPr lang="es-ES" dirty="0" err="1"/>
              <a:t>Intecap</a:t>
            </a:r>
            <a:r>
              <a:rPr lang="es-ES" dirty="0"/>
              <a:t> organizando conferencias, grupos de estudio y </a:t>
            </a:r>
            <a:r>
              <a:rPr lang="es-ES" dirty="0" err="1"/>
              <a:t>deconferencias</a:t>
            </a:r>
            <a:r>
              <a:rPr lang="es-ES" dirty="0"/>
              <a:t> independientes y sin fines de lucro</a:t>
            </a:r>
            <a:r>
              <a:rPr lang="en" dirty="0"/>
              <a:t>.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-ES" dirty="0"/>
              <a:t>Actividades principales</a:t>
            </a:r>
            <a:endParaRPr lang="en" dirty="0"/>
          </a:p>
        </p:txBody>
      </p:sp>
      <p:sp>
        <p:nvSpPr>
          <p:cNvPr id="114" name="Shape 114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s-ES" b="1" dirty="0"/>
              <a:t>Java Day Guatemala</a:t>
            </a:r>
            <a:endParaRPr lang="en" b="1" dirty="0"/>
          </a:p>
          <a:p>
            <a:pPr marL="0" lvl="0" indent="0">
              <a:spcBef>
                <a:spcPts val="0"/>
              </a:spcBef>
              <a:buNone/>
            </a:pPr>
            <a:r>
              <a:rPr lang="es-ES" dirty="0">
                <a:hlinkClick r:id="rId4"/>
              </a:rPr>
              <a:t>Java Day Guatemala</a:t>
            </a:r>
            <a:r>
              <a:rPr lang="es-ES" dirty="0"/>
              <a:t> es la conferencia Java más grande de </a:t>
            </a:r>
            <a:r>
              <a:rPr lang="es-ES" dirty="0" err="1"/>
              <a:t>America</a:t>
            </a:r>
            <a:r>
              <a:rPr lang="es-ES" dirty="0"/>
              <a:t> Central.</a:t>
            </a:r>
            <a:br>
              <a:rPr lang="es-ES" dirty="0"/>
            </a:br>
            <a:br>
              <a:rPr lang="es-ES" dirty="0"/>
            </a:br>
            <a:r>
              <a:rPr lang="es-ES" dirty="0"/>
              <a:t>En su edición 2017 contó con más de 300 participantes.</a:t>
            </a:r>
            <a:endParaRPr lang="en"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5254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8B739D-21FA-9344-842E-E4593B1178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CED696-50A2-0F43-80B9-1B24F1D75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794" y="0"/>
            <a:ext cx="541421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202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8B739D-21FA-9344-842E-E4593B1178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C74F00-F57D-EC41-813C-E377CD374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913"/>
            <a:ext cx="9144000" cy="452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940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ctrTitle" idx="4294967295"/>
          </p:nvPr>
        </p:nvSpPr>
        <p:spPr>
          <a:xfrm>
            <a:off x="1673817" y="2345350"/>
            <a:ext cx="5532895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s-ES" sz="6000" dirty="0">
                <a:solidFill>
                  <a:srgbClr val="FFFFFF"/>
                </a:solidFill>
              </a:rPr>
              <a:t>¿Guatemala?</a:t>
            </a:r>
            <a:endParaRPr lang="en" sz="6000" dirty="0">
              <a:solidFill>
                <a:srgbClr val="FFFFFF"/>
              </a:solidFill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subTitle" idx="4294967295"/>
          </p:nvPr>
        </p:nvSpPr>
        <p:spPr>
          <a:xfrm>
            <a:off x="2364830" y="3411555"/>
            <a:ext cx="4094400" cy="78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ES" sz="1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G</a:t>
            </a:r>
            <a:r>
              <a:rPr lang="en-US" sz="1400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uatemala</a:t>
            </a:r>
            <a:r>
              <a:rPr lang="en-US" sz="1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es</a:t>
            </a:r>
            <a:r>
              <a:rPr lang="en-US" sz="1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actualmente</a:t>
            </a:r>
            <a:r>
              <a:rPr lang="en-US" sz="1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 un hub t</a:t>
            </a:r>
            <a:r>
              <a:rPr lang="es-ES" sz="1400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ecnológico</a:t>
            </a:r>
            <a:r>
              <a:rPr lang="es-ES" sz="1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. . . </a:t>
            </a:r>
            <a:br>
              <a:rPr lang="es-ES" sz="1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</a:br>
            <a:br>
              <a:rPr lang="es-ES" sz="1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s-ES" sz="1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Pero la brecha digital no nos permite figurar como tal</a:t>
            </a:r>
            <a:endParaRPr lang="en" sz="14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0" t="0" r="0" b="0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Shape 104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Shape 105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Shape 106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8</a:t>
            </a:fld>
            <a:endParaRPr lang="e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E2F3D-69FA-6C42-9305-60AD6DE84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2755E-B192-9C4A-9F70-EC2F5AF84E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201833-5CFD-1D45-8CC3-C710A5E2DFB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E824C-AD1F-9C4E-8290-962E1F83E2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725793-B77F-334E-826C-1FEABB5B5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505"/>
            <a:ext cx="9144000" cy="484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69596"/>
      </p:ext>
    </p:extLst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1667</TotalTime>
  <Words>297</Words>
  <Application>Microsoft Macintosh PowerPoint</Application>
  <PresentationFormat>On-screen Show (16:9)</PresentationFormat>
  <Paragraphs>55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Lato</vt:lpstr>
      <vt:lpstr>Lato Hairline</vt:lpstr>
      <vt:lpstr>Lato Light</vt:lpstr>
      <vt:lpstr>Eglamour template</vt:lpstr>
      <vt:lpstr> Java Day 2018</vt:lpstr>
      <vt:lpstr>PowerPoint Presentation</vt:lpstr>
      <vt:lpstr>Grupos de Usuarios</vt:lpstr>
      <vt:lpstr>¿GuateJUG?</vt:lpstr>
      <vt:lpstr>Actividades principales</vt:lpstr>
      <vt:lpstr>PowerPoint Presentation</vt:lpstr>
      <vt:lpstr>PowerPoint Presentation</vt:lpstr>
      <vt:lpstr>¿Guatemala?</vt:lpstr>
      <vt:lpstr>PowerPoint Presentation</vt:lpstr>
      <vt:lpstr>¡En 2016 GuateJUG ganó el Duke’s Choice Award!</vt:lpstr>
      <vt:lpstr>¿JEspañol?</vt:lpstr>
      <vt:lpstr>PowerPoint Presentation</vt:lpstr>
      <vt:lpstr>PowerPoint Presentation</vt:lpstr>
      <vt:lpstr>¡En 2017 JEspañol ganó el Duke’s Choice Award!</vt:lpstr>
      <vt:lpstr>Nuestros speakers</vt:lpstr>
      <vt:lpstr>¡Conocimiento libre!</vt:lpstr>
      <vt:lpstr>¡Gracias por la oportunidad!</vt:lpstr>
      <vt:lpstr>PowerPoint Presentation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GuateJUG Desconferencias 2018</dc:title>
  <cp:lastModifiedBy>VICTOR LEONEL OROZCO L�PEZ</cp:lastModifiedBy>
  <cp:revision>14</cp:revision>
  <cp:lastPrinted>2018-01-04T19:26:36Z</cp:lastPrinted>
  <dcterms:modified xsi:type="dcterms:W3CDTF">2018-02-12T22:12:28Z</dcterms:modified>
</cp:coreProperties>
</file>